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Dela Gothic One"/>
      <p:regular r:id="rId17"/>
    </p:embeddedFont>
    <p:embeddedFont>
      <p:font typeface="Dela Gothic One"/>
      <p:regular r:id="rId18"/>
    </p:embeddedFont>
    <p:embeddedFont>
      <p:font typeface="DM Sans"/>
      <p:regular r:id="rId19"/>
    </p:embeddedFont>
    <p:embeddedFont>
      <p:font typeface="DM Sans"/>
      <p:regular r:id="rId20"/>
    </p:embeddedFont>
    <p:embeddedFont>
      <p:font typeface="DM Sans"/>
      <p:regular r:id="rId21"/>
    </p:embeddedFont>
    <p:embeddedFont>
      <p:font typeface="DM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521976"/>
            <a:ext cx="7627382" cy="2850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Comprehensive Introduction to Data, Databases, ETL, and Informatica Tools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697730"/>
            <a:ext cx="762738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Welcome to this comprehensive introduction to data, databases, ETL, and Informatica tools, where we'll delve into the fundamentals of data integration, explore the power of Informatica PowerCenter, and gain hands-on experience with IICS.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44709" y="6344483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2329" y="6352103"/>
            <a:ext cx="331351" cy="3313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699528" y="6328291"/>
            <a:ext cx="2061567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FFE5E5"/>
                </a:solidFill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by Gopi krishna</a:t>
            </a:r>
            <a:endParaRPr lang="en-US" sz="2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639979"/>
            <a:ext cx="1121330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Hands-On Experience and Demos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785836"/>
            <a:ext cx="6394371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00"/>
              </a:lnSpc>
              <a:buNone/>
            </a:pPr>
            <a:r>
              <a:rPr lang="en-US" sz="5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5600" dirty="0"/>
          </a:p>
        </p:txBody>
      </p:sp>
      <p:sp>
        <p:nvSpPr>
          <p:cNvPr id="5" name="Text 2"/>
          <p:cNvSpPr/>
          <p:nvPr/>
        </p:nvSpPr>
        <p:spPr>
          <a:xfrm>
            <a:off x="2530078" y="577143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PowerCenter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58309" y="6257568"/>
            <a:ext cx="6394371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Hands-on exercises and demos with PowerCenter, guiding participants through practical scenarios of designing and executing ETL workflows.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477601" y="4785836"/>
            <a:ext cx="6394490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00"/>
              </a:lnSpc>
              <a:buNone/>
            </a:pPr>
            <a:r>
              <a:rPr lang="en-US" sz="5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5600" dirty="0"/>
          </a:p>
        </p:txBody>
      </p:sp>
      <p:sp>
        <p:nvSpPr>
          <p:cNvPr id="8" name="Text 5"/>
          <p:cNvSpPr/>
          <p:nvPr/>
        </p:nvSpPr>
        <p:spPr>
          <a:xfrm>
            <a:off x="9249489" y="577143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IICS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477601" y="6257568"/>
            <a:ext cx="639449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Interactive sessions and demonstrations with IICS, exploring cloud-based data integration capabilities, including data ingestion, transformation, and data quality.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227421"/>
            <a:ext cx="131137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Understanding the Fundamentals of Data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419433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Types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767143"/>
            <a:ext cx="629257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Explore various data types, such as numerical, textual, and date-time, understanding their characteristics and usage in different contexts.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7139" y="4194334"/>
            <a:ext cx="335458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Database Concepts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7139" y="4767143"/>
            <a:ext cx="629257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Dive into the key concepts of databases, including relational databases, SQL, data models, and data integrity, laying the foundation for data integration.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8426" y="917496"/>
            <a:ext cx="7667149" cy="20824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The Essence of Extract, Transform, and Load (ETL)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38426" y="3553658"/>
            <a:ext cx="474702" cy="474702"/>
          </a:xfrm>
          <a:prstGeom prst="roundRect">
            <a:avLst>
              <a:gd name="adj" fmla="val 1866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77729" y="3624382"/>
            <a:ext cx="195977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1424107" y="3553658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Extract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424107" y="4027289"/>
            <a:ext cx="3042404" cy="16877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Learn how to extract data from various sources, including databases, files, and APIs, understanding the process of data retrieval and formatting.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4677489" y="3553658"/>
            <a:ext cx="474702" cy="474702"/>
          </a:xfrm>
          <a:prstGeom prst="roundRect">
            <a:avLst>
              <a:gd name="adj" fmla="val 1866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75716" y="3624382"/>
            <a:ext cx="278249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5363170" y="3553658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Transform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363170" y="4027289"/>
            <a:ext cx="3042404" cy="16877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Explore data transformations, such as cleansing, aggregation, and data type conversions, essential for preparing data for loading into the target system.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38426" y="6163270"/>
            <a:ext cx="474702" cy="474702"/>
          </a:xfrm>
          <a:prstGeom prst="roundRect">
            <a:avLst>
              <a:gd name="adj" fmla="val 1866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28913" y="6233993"/>
            <a:ext cx="293608" cy="333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00" dirty="0"/>
          </a:p>
        </p:txBody>
      </p:sp>
      <p:sp>
        <p:nvSpPr>
          <p:cNvPr id="14" name="Text 11"/>
          <p:cNvSpPr/>
          <p:nvPr/>
        </p:nvSpPr>
        <p:spPr>
          <a:xfrm>
            <a:off x="1424107" y="6163270"/>
            <a:ext cx="2776180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Load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424107" y="6636901"/>
            <a:ext cx="6981468" cy="675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Understand the process of loading transformed data into the target system, whether it's a database, data warehouse, or other destination.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0536" y="713899"/>
            <a:ext cx="7735729" cy="19852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Introducing the Informatica PowerCenter Platform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190536" y="3000851"/>
            <a:ext cx="3767376" cy="2478762"/>
          </a:xfrm>
          <a:prstGeom prst="roundRect">
            <a:avLst>
              <a:gd name="adj" fmla="val 340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99252" y="3209568"/>
            <a:ext cx="2647355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Designer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399252" y="3661172"/>
            <a:ext cx="3349943" cy="1609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Learn about the PowerCenter Designer, the core tool for designing and developing ETL workflows, allowing you to create mappings, sessions, and workflows.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10159008" y="3000851"/>
            <a:ext cx="3767376" cy="2478762"/>
          </a:xfrm>
          <a:prstGeom prst="roundRect">
            <a:avLst>
              <a:gd name="adj" fmla="val 340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67724" y="3209568"/>
            <a:ext cx="2909649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Workflow Manager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0367724" y="3661172"/>
            <a:ext cx="3349943" cy="1609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Understand how to manage and monitor ETL workflows using the Workflow Manager, ensuring data integrity and efficient execution of data integration tasks.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190536" y="5680710"/>
            <a:ext cx="7735729" cy="1834872"/>
          </a:xfrm>
          <a:prstGeom prst="roundRect">
            <a:avLst>
              <a:gd name="adj" fmla="val 4605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399252" y="5889427"/>
            <a:ext cx="3187541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Repository Manager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6399252" y="6341031"/>
            <a:ext cx="7318296" cy="965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Explore the Repository Manager, responsible for storing metadata about data sources, transformations, and target systems, providing a centralized repository for managing data integration assets.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6954" y="487680"/>
            <a:ext cx="7902893" cy="11668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Designing and Developing Basic ETL Workflows</a:t>
            </a:r>
            <a:endParaRPr lang="en-US" sz="3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6954" y="1920478"/>
            <a:ext cx="443270" cy="44327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06954" y="2541032"/>
            <a:ext cx="2333268" cy="291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Sources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6106954" y="2939058"/>
            <a:ext cx="7902893" cy="567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 to various data sources, including databases, flat files, and APIs, using PowerCenter connectors to retrieve data for integration.</a:t>
            </a:r>
            <a:endParaRPr lang="en-US" sz="1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6954" y="4038243"/>
            <a:ext cx="443270" cy="44327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06954" y="4658797"/>
            <a:ext cx="2380059" cy="291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Transformations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6106954" y="5056823"/>
            <a:ext cx="7902893" cy="567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Apply transformations to data, such as cleansing, sorting, aggregating, and data type conversions, to prepare data for the target system.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6954" y="6156008"/>
            <a:ext cx="443270" cy="4432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06954" y="6776561"/>
            <a:ext cx="2333268" cy="291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Targets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6106954" y="7174587"/>
            <a:ext cx="7902893" cy="567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Load the transformed data into target systems, including databases, data warehouses, and other destinations, using PowerCenter's loading capabilities.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0084" y="859155"/>
            <a:ext cx="7803833" cy="12596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Understanding Mappings, Sessions, and Workflows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945833" y="2406015"/>
            <a:ext cx="22860" cy="4964311"/>
          </a:xfrm>
          <a:prstGeom prst="roundRect">
            <a:avLst>
              <a:gd name="adj" fmla="val 351808"/>
            </a:avLst>
          </a:prstGeom>
          <a:solidFill>
            <a:srgbClr val="8D2424"/>
          </a:solidFill>
          <a:ln/>
        </p:spPr>
      </p:sp>
      <p:sp>
        <p:nvSpPr>
          <p:cNvPr id="5" name="Shape 2"/>
          <p:cNvSpPr/>
          <p:nvPr/>
        </p:nvSpPr>
        <p:spPr>
          <a:xfrm>
            <a:off x="1149787" y="2825353"/>
            <a:ext cx="670084" cy="22860"/>
          </a:xfrm>
          <a:prstGeom prst="roundRect">
            <a:avLst>
              <a:gd name="adj" fmla="val 351808"/>
            </a:avLst>
          </a:prstGeom>
          <a:solidFill>
            <a:srgbClr val="8D2424"/>
          </a:solidFill>
          <a:ln/>
        </p:spPr>
      </p:sp>
      <p:sp>
        <p:nvSpPr>
          <p:cNvPr id="6" name="Shape 3"/>
          <p:cNvSpPr/>
          <p:nvPr/>
        </p:nvSpPr>
        <p:spPr>
          <a:xfrm>
            <a:off x="741878" y="2621399"/>
            <a:ext cx="430768" cy="430768"/>
          </a:xfrm>
          <a:prstGeom prst="roundRect">
            <a:avLst>
              <a:gd name="adj" fmla="val 1867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68323" y="2685574"/>
            <a:ext cx="177760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2010370" y="2597468"/>
            <a:ext cx="2519482" cy="314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Mappings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2010370" y="3027164"/>
            <a:ext cx="6463546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Mappings define the transformation logic, mapping data sources to target systems, specifying data flows and transformations.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1149787" y="4441865"/>
            <a:ext cx="670084" cy="22860"/>
          </a:xfrm>
          <a:prstGeom prst="roundRect">
            <a:avLst>
              <a:gd name="adj" fmla="val 351808"/>
            </a:avLst>
          </a:prstGeom>
          <a:solidFill>
            <a:srgbClr val="8D2424"/>
          </a:solidFill>
          <a:ln/>
        </p:spPr>
      </p:sp>
      <p:sp>
        <p:nvSpPr>
          <p:cNvPr id="11" name="Shape 8"/>
          <p:cNvSpPr/>
          <p:nvPr/>
        </p:nvSpPr>
        <p:spPr>
          <a:xfrm>
            <a:off x="741878" y="4237911"/>
            <a:ext cx="430768" cy="430768"/>
          </a:xfrm>
          <a:prstGeom prst="roundRect">
            <a:avLst>
              <a:gd name="adj" fmla="val 1867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31056" y="4302085"/>
            <a:ext cx="252413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2010370" y="4213979"/>
            <a:ext cx="2519482" cy="314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Sessions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2010370" y="4643676"/>
            <a:ext cx="6463546" cy="612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Sessions encapsulate the execution details of a mapping, specifying the data sources, targets, and scheduling of the ETL process.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149787" y="6058376"/>
            <a:ext cx="670084" cy="22860"/>
          </a:xfrm>
          <a:prstGeom prst="roundRect">
            <a:avLst>
              <a:gd name="adj" fmla="val 351808"/>
            </a:avLst>
          </a:prstGeom>
          <a:solidFill>
            <a:srgbClr val="8D2424"/>
          </a:solidFill>
          <a:ln/>
        </p:spPr>
      </p:sp>
      <p:sp>
        <p:nvSpPr>
          <p:cNvPr id="16" name="Shape 13"/>
          <p:cNvSpPr/>
          <p:nvPr/>
        </p:nvSpPr>
        <p:spPr>
          <a:xfrm>
            <a:off x="741878" y="5854422"/>
            <a:ext cx="430768" cy="430768"/>
          </a:xfrm>
          <a:prstGeom prst="roundRect">
            <a:avLst>
              <a:gd name="adj" fmla="val 1867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24151" y="5918597"/>
            <a:ext cx="266224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2010370" y="5830491"/>
            <a:ext cx="2519482" cy="314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Workflows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2010370" y="6260187"/>
            <a:ext cx="6463546" cy="918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Workflows orchestrate and manage the execution of multiple sessions, providing a flexible and controlled environment for complex data integration tasks.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3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5808" y="586026"/>
            <a:ext cx="7652385" cy="14018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Exploring Advanced Informatica Features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808" y="2307431"/>
            <a:ext cx="1065490" cy="192714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30862" y="2520434"/>
            <a:ext cx="2804041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Mapplet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30862" y="2998589"/>
            <a:ext cx="6267331" cy="1022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Mapplets are reusable components for complex transformations, simplifying workflow development and promoting code reusability.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808" y="4234577"/>
            <a:ext cx="1065490" cy="17048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30862" y="4447580"/>
            <a:ext cx="2804041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Parameter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30862" y="4925735"/>
            <a:ext cx="6267331" cy="681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Parameters allow for dynamic input values in mappings and sessions, providing flexibility and control over ETL processes.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808" y="5939433"/>
            <a:ext cx="1065490" cy="17048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30862" y="6152436"/>
            <a:ext cx="2804041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Lookup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30862" y="6630591"/>
            <a:ext cx="6267331" cy="681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Lookups enable efficient data retrieval from external sources, enhancing data quality and accuracy in ETL workflows.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0443" y="542806"/>
            <a:ext cx="13249513" cy="1298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0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Informatica Intelligent Cloud Services (IICS)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9649" y="2235398"/>
            <a:ext cx="2186107" cy="178427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30134" y="3168253"/>
            <a:ext cx="145018" cy="394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5293043" y="2590443"/>
            <a:ext cx="2595920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Ingestion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5293043" y="3033236"/>
            <a:ext cx="8449628" cy="631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Learn about various data ingestion options, such as cloud connectors, data connectors, and file-based ingestion, for seamless data transfer to the cloud.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5145048" y="4034790"/>
            <a:ext cx="8745617" cy="11430"/>
          </a:xfrm>
          <a:prstGeom prst="roundRect">
            <a:avLst>
              <a:gd name="adj" fmla="val 724978"/>
            </a:avLst>
          </a:prstGeom>
          <a:solidFill>
            <a:srgbClr val="8D2424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6537" y="4068961"/>
            <a:ext cx="4372332" cy="178427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9654" y="4763810"/>
            <a:ext cx="205978" cy="394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1900" dirty="0"/>
          </a:p>
        </p:txBody>
      </p:sp>
      <p:sp>
        <p:nvSpPr>
          <p:cNvPr id="10" name="Text 6"/>
          <p:cNvSpPr/>
          <p:nvPr/>
        </p:nvSpPr>
        <p:spPr>
          <a:xfrm>
            <a:off x="6386155" y="4424005"/>
            <a:ext cx="3264575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Transformation</a:t>
            </a:r>
            <a:endParaRPr lang="en-US" sz="2000" dirty="0"/>
          </a:p>
        </p:txBody>
      </p:sp>
      <p:sp>
        <p:nvSpPr>
          <p:cNvPr id="11" name="Text 7"/>
          <p:cNvSpPr/>
          <p:nvPr/>
        </p:nvSpPr>
        <p:spPr>
          <a:xfrm>
            <a:off x="6386155" y="4866799"/>
            <a:ext cx="7356515" cy="6312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Explore cloud-based transformations, including data cleansing, aggregation, and data enrichment, leveraging powerful tools in the IICS environment.</a:t>
            </a:r>
            <a:endParaRPr lang="en-US" sz="1550" dirty="0"/>
          </a:p>
        </p:txBody>
      </p:sp>
      <p:sp>
        <p:nvSpPr>
          <p:cNvPr id="12" name="Shape 8"/>
          <p:cNvSpPr/>
          <p:nvPr/>
        </p:nvSpPr>
        <p:spPr>
          <a:xfrm>
            <a:off x="6238161" y="5868352"/>
            <a:ext cx="7652504" cy="11430"/>
          </a:xfrm>
          <a:prstGeom prst="roundRect">
            <a:avLst>
              <a:gd name="adj" fmla="val 724978"/>
            </a:avLst>
          </a:prstGeom>
          <a:solidFill>
            <a:srgbClr val="8D2424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543" y="5902523"/>
            <a:ext cx="6558439" cy="1784271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058" y="6597372"/>
            <a:ext cx="217289" cy="394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1900" dirty="0"/>
          </a:p>
        </p:txBody>
      </p:sp>
      <p:sp>
        <p:nvSpPr>
          <p:cNvPr id="15" name="Text 10"/>
          <p:cNvSpPr/>
          <p:nvPr/>
        </p:nvSpPr>
        <p:spPr>
          <a:xfrm>
            <a:off x="7479268" y="6099810"/>
            <a:ext cx="2595920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Data Quality</a:t>
            </a:r>
            <a:endParaRPr lang="en-US" sz="2000" dirty="0"/>
          </a:p>
        </p:txBody>
      </p:sp>
      <p:sp>
        <p:nvSpPr>
          <p:cNvPr id="16" name="Text 11"/>
          <p:cNvSpPr/>
          <p:nvPr/>
        </p:nvSpPr>
        <p:spPr>
          <a:xfrm>
            <a:off x="7479268" y="6542603"/>
            <a:ext cx="6263402" cy="9469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Understand the role of data quality in the cloud, including data profiling, data validation, and data cleansing, ensuring accurate and reliable data for analysis and decision-making.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2466" y="1168837"/>
            <a:ext cx="12549068" cy="641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On-Premise vs. Cloud-Based Informatica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682466" y="2200156"/>
            <a:ext cx="2210872" cy="1451253"/>
          </a:xfrm>
          <a:prstGeom prst="roundRect">
            <a:avLst>
              <a:gd name="adj" fmla="val 5643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84992" y="2730818"/>
            <a:ext cx="143351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3088243" y="2395061"/>
            <a:ext cx="2565678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Deployment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3088243" y="2832616"/>
            <a:ext cx="10664785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On-premises deployment requires physical infrastructure, while IICS is hosted in the cloud, offering greater flexibility and scalability.</a:t>
            </a:r>
            <a:endParaRPr lang="en-US" sz="1500" dirty="0"/>
          </a:p>
        </p:txBody>
      </p:sp>
      <p:sp>
        <p:nvSpPr>
          <p:cNvPr id="7" name="Shape 5"/>
          <p:cNvSpPr/>
          <p:nvPr/>
        </p:nvSpPr>
        <p:spPr>
          <a:xfrm>
            <a:off x="2990731" y="3641884"/>
            <a:ext cx="10859810" cy="11430"/>
          </a:xfrm>
          <a:prstGeom prst="roundRect">
            <a:avLst>
              <a:gd name="adj" fmla="val 716521"/>
            </a:avLst>
          </a:prstGeom>
          <a:solidFill>
            <a:srgbClr val="8D2424"/>
          </a:solidFill>
          <a:ln/>
        </p:spPr>
      </p:sp>
      <p:sp>
        <p:nvSpPr>
          <p:cNvPr id="8" name="Shape 6"/>
          <p:cNvSpPr/>
          <p:nvPr/>
        </p:nvSpPr>
        <p:spPr>
          <a:xfrm>
            <a:off x="682466" y="3748802"/>
            <a:ext cx="4421743" cy="1451253"/>
          </a:xfrm>
          <a:prstGeom prst="roundRect">
            <a:avLst>
              <a:gd name="adj" fmla="val 5643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884992" y="4279463"/>
            <a:ext cx="203478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5299115" y="3943707"/>
            <a:ext cx="2565678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Scalability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5299115" y="4381262"/>
            <a:ext cx="8453914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IICS provides scalability on demand, dynamically adjusting resources based on workload needs, while on-premise solutions require upfront investment in hardware.</a:t>
            </a:r>
            <a:endParaRPr lang="en-US" sz="1500" dirty="0"/>
          </a:p>
        </p:txBody>
      </p:sp>
      <p:sp>
        <p:nvSpPr>
          <p:cNvPr id="12" name="Shape 10"/>
          <p:cNvSpPr/>
          <p:nvPr/>
        </p:nvSpPr>
        <p:spPr>
          <a:xfrm>
            <a:off x="5201603" y="5190530"/>
            <a:ext cx="8648938" cy="11430"/>
          </a:xfrm>
          <a:prstGeom prst="roundRect">
            <a:avLst>
              <a:gd name="adj" fmla="val 716521"/>
            </a:avLst>
          </a:prstGeom>
          <a:solidFill>
            <a:srgbClr val="8D2424"/>
          </a:solidFill>
          <a:ln/>
        </p:spPr>
      </p:sp>
      <p:sp>
        <p:nvSpPr>
          <p:cNvPr id="13" name="Shape 11"/>
          <p:cNvSpPr/>
          <p:nvPr/>
        </p:nvSpPr>
        <p:spPr>
          <a:xfrm>
            <a:off x="682466" y="5297448"/>
            <a:ext cx="6632734" cy="1763197"/>
          </a:xfrm>
          <a:prstGeom prst="roundRect">
            <a:avLst>
              <a:gd name="adj" fmla="val 4645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884992" y="5984081"/>
            <a:ext cx="214670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7510105" y="5492353"/>
            <a:ext cx="2565678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Cost</a:t>
            </a:r>
            <a:endParaRPr lang="en-US" sz="2000" dirty="0"/>
          </a:p>
        </p:txBody>
      </p:sp>
      <p:sp>
        <p:nvSpPr>
          <p:cNvPr id="16" name="Text 14"/>
          <p:cNvSpPr/>
          <p:nvPr/>
        </p:nvSpPr>
        <p:spPr>
          <a:xfrm>
            <a:off x="7510105" y="5929908"/>
            <a:ext cx="6242923" cy="9358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IICS follows a subscription-based model, offering pay-as-you-go pricing, while on-premise solutions require significant upfront investments in infrastructure and software.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2024-12-07T10:34:13Z</dcterms:created>
  <dcterms:modified xsi:type="dcterms:W3CDTF">2024-12-07T10:34:13Z</dcterms:modified>
</cp:coreProperties>
</file>